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9" r:id="rId2"/>
    <p:sldId id="343" r:id="rId3"/>
    <p:sldId id="344" r:id="rId4"/>
    <p:sldId id="345" r:id="rId5"/>
    <p:sldId id="347" r:id="rId6"/>
    <p:sldId id="346" r:id="rId7"/>
    <p:sldId id="348" r:id="rId8"/>
    <p:sldId id="349" r:id="rId9"/>
    <p:sldId id="350" r:id="rId10"/>
    <p:sldId id="351" r:id="rId11"/>
    <p:sldId id="352" r:id="rId12"/>
    <p:sldId id="353" r:id="rId13"/>
    <p:sldId id="354" r:id="rId14"/>
    <p:sldId id="356" r:id="rId15"/>
    <p:sldId id="355" r:id="rId16"/>
    <p:sldId id="357" r:id="rId17"/>
    <p:sldId id="358" r:id="rId18"/>
    <p:sldId id="359" r:id="rId19"/>
    <p:sldId id="360" r:id="rId20"/>
    <p:sldId id="361" r:id="rId21"/>
    <p:sldId id="362" r:id="rId22"/>
    <p:sldId id="363" r:id="rId23"/>
    <p:sldId id="364" r:id="rId24"/>
    <p:sldId id="365" r:id="rId25"/>
  </p:sldIdLst>
  <p:sldSz cx="12195175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ADC"/>
    <a:srgbClr val="166C2D"/>
    <a:srgbClr val="E99059"/>
    <a:srgbClr val="6AE089"/>
    <a:srgbClr val="DF8C27"/>
    <a:srgbClr val="58585A"/>
    <a:srgbClr val="F7AC0F"/>
    <a:srgbClr val="2F3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07" autoAdjust="0"/>
    <p:restoredTop sz="93712" autoAdjust="0"/>
  </p:normalViewPr>
  <p:slideViewPr>
    <p:cSldViewPr>
      <p:cViewPr varScale="1">
        <p:scale>
          <a:sx n="96" d="100"/>
          <a:sy n="96" d="100"/>
        </p:scale>
        <p:origin x="75" y="3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Picture 30" descr="BASTA_2016_Template_1280x720_36948_v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3756025"/>
            <a:ext cx="10366375" cy="6096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de-DE" altLang="en-US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2813" y="4437063"/>
            <a:ext cx="10366375" cy="1371600"/>
          </a:xfrm>
        </p:spPr>
        <p:txBody>
          <a:bodyPr/>
          <a:lstStyle>
            <a:lvl1pPr marL="0" indent="0">
              <a:buFontTx/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de-DE" altLang="en-U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876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9975" y="381000"/>
            <a:ext cx="2590800" cy="5562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81000"/>
            <a:ext cx="7623175" cy="55626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256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7" y="2362200"/>
            <a:ext cx="10366375" cy="1066800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125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Sty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5175" cy="6096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2514600"/>
            <a:ext cx="10366375" cy="1066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24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3pPr marL="1143000" indent="-228600">
              <a:buFont typeface="Wingdings" panose="05000000000000000000" pitchFamily="2" charset="2"/>
              <a:buChar char="§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456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877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8775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062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5106988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106987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996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87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93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93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47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477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490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508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8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61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3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4775" y="987425"/>
            <a:ext cx="617378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3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858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81000"/>
            <a:ext cx="1036637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pic>
        <p:nvPicPr>
          <p:cNvPr id="1053" name="Picture 29" descr="BASTA_2016_Template_1280x720_36948_v2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"/>
          <p:cNvSpPr>
            <a:spLocks noGrp="1" noChangeArrowheads="1"/>
          </p:cNvSpPr>
          <p:nvPr>
            <p:ph type="ctrTitle"/>
          </p:nvPr>
        </p:nvSpPr>
        <p:spPr>
          <a:xfrm>
            <a:off x="894030" y="3429000"/>
            <a:ext cx="10366375" cy="609600"/>
          </a:xfrm>
        </p:spPr>
        <p:txBody>
          <a:bodyPr/>
          <a:lstStyle/>
          <a:p>
            <a:r>
              <a:rPr lang="de-DE" altLang="en-US" dirty="0"/>
              <a:t>Thomas Claudius Huber | Trivadis Services AG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894030" y="4267200"/>
            <a:ext cx="10366375" cy="1371600"/>
          </a:xfrm>
        </p:spPr>
        <p:txBody>
          <a:bodyPr/>
          <a:lstStyle/>
          <a:p>
            <a:r>
              <a:rPr lang="en-US" sz="5200" dirty="0">
                <a:latin typeface="Arial Black" panose="020B0A04020102020204" pitchFamily="34" charset="0"/>
              </a:rPr>
              <a:t>TypeScript Introduction</a:t>
            </a: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7567613" y="7699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3554235" y="3147939"/>
            <a:ext cx="5562443" cy="2262261"/>
            <a:chOff x="2408571" y="1948150"/>
            <a:chExt cx="5562443" cy="2262261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7245745" y="1948150"/>
              <a:ext cx="0" cy="469612"/>
            </a:xfrm>
            <a:prstGeom prst="lin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910731" y="1949496"/>
              <a:ext cx="0" cy="469612"/>
            </a:xfrm>
            <a:prstGeom prst="lin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6457778" y="2462043"/>
              <a:ext cx="1513236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State of the art</a:t>
              </a:r>
              <a:b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408571" y="2485423"/>
              <a:ext cx="2959143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 unterstützt</a:t>
              </a:r>
            </a:p>
            <a:p>
              <a:pPr algn="ctr"/>
              <a:r>
                <a:rPr lang="de-CH" dirty="0">
                  <a:cs typeface="Arial" panose="020B0604020202020204" pitchFamily="34" charset="0"/>
                </a:rPr>
                <a:t>in heutigen Browsern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ight Brace 9"/>
            <p:cNvSpPr/>
            <p:nvPr/>
          </p:nvSpPr>
          <p:spPr>
            <a:xfrm rot="5400000">
              <a:off x="5334249" y="1844021"/>
              <a:ext cx="487975" cy="3335013"/>
            </a:xfrm>
            <a:prstGeom prst="rightBrac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24074" y="3933412"/>
              <a:ext cx="2308324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 feature gap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3" name="Straight Connector 22"/>
          <p:cNvCxnSpPr/>
          <p:nvPr/>
        </p:nvCxnSpPr>
        <p:spPr>
          <a:xfrm>
            <a:off x="8391409" y="3147939"/>
            <a:ext cx="0" cy="469612"/>
          </a:xfrm>
          <a:prstGeom prst="lin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056395" y="3149285"/>
            <a:ext cx="0" cy="469612"/>
          </a:xfrm>
          <a:prstGeom prst="lin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ight Brace 26"/>
          <p:cNvSpPr/>
          <p:nvPr/>
        </p:nvSpPr>
        <p:spPr>
          <a:xfrm rot="5400000">
            <a:off x="6479913" y="3043810"/>
            <a:ext cx="487975" cy="3335013"/>
          </a:xfrm>
          <a:prstGeom prst="rightBrac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554233" y="3685212"/>
            <a:ext cx="295914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 unterstützt</a:t>
            </a:r>
          </a:p>
          <a:p>
            <a:pPr algn="ctr"/>
            <a:r>
              <a:rPr lang="de-CH" dirty="0">
                <a:cs typeface="Arial" panose="020B0604020202020204" pitchFamily="34" charset="0"/>
              </a:rPr>
              <a:t>in heutigen Browsern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Standardisierung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ECMA</a:t>
            </a:r>
            <a:br>
              <a:rPr lang="en-US" dirty="0"/>
            </a:br>
            <a:r>
              <a:rPr lang="en-US" sz="2000" dirty="0"/>
              <a:t>European Computer Manufacturers Association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69738" y="5133201"/>
            <a:ext cx="230832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 feature gap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2078352" y="3125905"/>
            <a:ext cx="76126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14" idx="2"/>
          </p:cNvCxnSpPr>
          <p:nvPr/>
        </p:nvCxnSpPr>
        <p:spPr>
          <a:xfrm flipH="1">
            <a:off x="2601599" y="2759725"/>
            <a:ext cx="1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967084" y="2286000"/>
            <a:ext cx="1269031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ES3 (1999)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Connector 14"/>
          <p:cNvCxnSpPr>
            <a:stCxn id="16" idx="2"/>
          </p:cNvCxnSpPr>
          <p:nvPr/>
        </p:nvCxnSpPr>
        <p:spPr>
          <a:xfrm flipH="1">
            <a:off x="5741502" y="2759725"/>
            <a:ext cx="1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106987" y="2286000"/>
            <a:ext cx="1269031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ES5 (2009)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/>
          <p:cNvCxnSpPr>
            <a:stCxn id="18" idx="2"/>
          </p:cNvCxnSpPr>
          <p:nvPr/>
        </p:nvCxnSpPr>
        <p:spPr>
          <a:xfrm>
            <a:off x="7956549" y="2759725"/>
            <a:ext cx="3545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521689" y="2286000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ES2015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H="1" flipV="1">
            <a:off x="8525762" y="2145535"/>
            <a:ext cx="1" cy="9803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032855" y="2893400"/>
            <a:ext cx="6708" cy="2325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519166" y="1854899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ES2016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957077" y="2419675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ES2017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603442" y="3661832"/>
            <a:ext cx="151323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State of the art</a:t>
            </a:r>
            <a:b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98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"/>
                            </p:stCondLst>
                            <p:childTnLst>
                              <p:par>
                                <p:cTn id="7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4.93827E-7 L 0.08246 -4.93827E-7 " pathEditMode="relative" rAng="0" ptsTypes="AA">
                                      <p:cBhvr>
                                        <p:cTn id="7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1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1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26" grpId="0"/>
      <p:bldP spid="26" grpId="1"/>
      <p:bldP spid="4" grpId="0"/>
      <p:bldP spid="4" grpId="1"/>
      <p:bldP spid="14" grpId="0" animBg="1"/>
      <p:bldP spid="16" grpId="0" animBg="1"/>
      <p:bldP spid="18" grpId="0" animBg="1"/>
      <p:bldP spid="21" grpId="0" animBg="1"/>
      <p:bldP spid="22" grpId="0" animBg="1"/>
      <p:bldP spid="25" grpId="0"/>
      <p:bldP spid="2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600" b="1" dirty="0"/>
              <a:t>TypeScript: </a:t>
            </a:r>
            <a:r>
              <a:rPr lang="en-US" sz="4600" b="1" dirty="0" err="1"/>
              <a:t>skalierendes</a:t>
            </a:r>
            <a:r>
              <a:rPr lang="en-US" sz="4600" b="1" dirty="0"/>
              <a:t> JavaScript</a:t>
            </a:r>
            <a:br>
              <a:rPr lang="en-US" dirty="0"/>
            </a:br>
            <a:r>
              <a:rPr lang="en-US" sz="3200" dirty="0" err="1"/>
              <a:t>Perfekt</a:t>
            </a:r>
            <a:r>
              <a:rPr lang="en-US" sz="3200" dirty="0"/>
              <a:t> </a:t>
            </a:r>
            <a:r>
              <a:rPr lang="en-US" sz="3200" dirty="0" err="1"/>
              <a:t>für</a:t>
            </a:r>
            <a:r>
              <a:rPr lang="en-US" sz="3200" dirty="0"/>
              <a:t> </a:t>
            </a:r>
            <a:r>
              <a:rPr lang="en-US" sz="3200" dirty="0" err="1"/>
              <a:t>kleine</a:t>
            </a:r>
            <a:r>
              <a:rPr lang="en-US" sz="3200" dirty="0"/>
              <a:t>, </a:t>
            </a:r>
            <a:r>
              <a:rPr lang="en-US" sz="3200" dirty="0" err="1"/>
              <a:t>mittlere</a:t>
            </a:r>
            <a:r>
              <a:rPr lang="en-US" sz="3200" dirty="0"/>
              <a:t> und </a:t>
            </a:r>
            <a:r>
              <a:rPr lang="en-US" sz="3200" dirty="0" err="1"/>
              <a:t>grosse</a:t>
            </a:r>
            <a:r>
              <a:rPr lang="en-US" sz="3200" dirty="0"/>
              <a:t> </a:t>
            </a:r>
            <a:r>
              <a:rPr lang="en-US" sz="3200" dirty="0" err="1"/>
              <a:t>Applikationen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11149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ist</a:t>
            </a:r>
            <a:r>
              <a:rPr lang="en-US" dirty="0"/>
              <a:t> TypeScript?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Statisch</a:t>
            </a:r>
            <a:r>
              <a:rPr lang="en-US" dirty="0"/>
              <a:t> </a:t>
            </a:r>
            <a:r>
              <a:rPr lang="en-US" dirty="0" err="1"/>
              <a:t>typisierte</a:t>
            </a:r>
            <a:r>
              <a:rPr lang="en-US" dirty="0"/>
              <a:t> </a:t>
            </a:r>
            <a:r>
              <a:rPr lang="en-US" dirty="0" err="1"/>
              <a:t>Obermenge</a:t>
            </a:r>
            <a:r>
              <a:rPr lang="en-US" dirty="0"/>
              <a:t> von JavaScript</a:t>
            </a:r>
          </a:p>
          <a:p>
            <a:r>
              <a:rPr lang="en-US" dirty="0"/>
              <a:t>«</a:t>
            </a:r>
            <a:r>
              <a:rPr lang="en-US" dirty="0" err="1"/>
              <a:t>Kompiliert</a:t>
            </a:r>
            <a:r>
              <a:rPr lang="en-US" dirty="0"/>
              <a:t>» in </a:t>
            </a:r>
            <a:r>
              <a:rPr lang="en-US" dirty="0" err="1"/>
              <a:t>pures</a:t>
            </a:r>
            <a:r>
              <a:rPr lang="en-US" dirty="0"/>
              <a:t> JavaScript</a:t>
            </a:r>
          </a:p>
          <a:p>
            <a:pPr lvl="1"/>
            <a:r>
              <a:rPr lang="en-US" dirty="0" err="1"/>
              <a:t>Funktioniert</a:t>
            </a:r>
            <a:r>
              <a:rPr lang="en-US" dirty="0"/>
              <a:t> in </a:t>
            </a:r>
            <a:r>
              <a:rPr lang="en-US" dirty="0" err="1"/>
              <a:t>jedem</a:t>
            </a:r>
            <a:r>
              <a:rPr lang="en-US" dirty="0"/>
              <a:t> Browser, </a:t>
            </a:r>
            <a:br>
              <a:rPr lang="en-US" dirty="0"/>
            </a:br>
            <a:r>
              <a:rPr lang="en-US" dirty="0"/>
              <a:t>auf </a:t>
            </a:r>
            <a:r>
              <a:rPr lang="en-US" dirty="0" err="1"/>
              <a:t>jedem</a:t>
            </a:r>
            <a:r>
              <a:rPr lang="en-US" dirty="0"/>
              <a:t> Host, auf </a:t>
            </a:r>
            <a:r>
              <a:rPr lang="en-US" dirty="0" err="1"/>
              <a:t>jedem</a:t>
            </a:r>
            <a:r>
              <a:rPr lang="en-US" dirty="0"/>
              <a:t> OS</a:t>
            </a:r>
          </a:p>
          <a:p>
            <a:r>
              <a:rPr lang="en-US" dirty="0"/>
              <a:t>Das </a:t>
            </a:r>
            <a:r>
              <a:rPr lang="en-US" dirty="0" err="1"/>
              <a:t>ganze</a:t>
            </a:r>
            <a:r>
              <a:rPr lang="en-US" dirty="0"/>
              <a:t> </a:t>
            </a:r>
            <a:r>
              <a:rPr lang="en-US" dirty="0" err="1"/>
              <a:t>Projekt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Open Source:</a:t>
            </a:r>
          </a:p>
          <a:p>
            <a:pPr lvl="1"/>
            <a:r>
              <a:rPr lang="en-US" u="sng" dirty="0"/>
              <a:t>https://github.com/Microsoft/TypeScript</a:t>
            </a:r>
          </a:p>
          <a:p>
            <a:pPr lvl="1"/>
            <a:r>
              <a:rPr lang="en-US" dirty="0" err="1"/>
              <a:t>Doku</a:t>
            </a:r>
            <a:r>
              <a:rPr lang="en-US" dirty="0"/>
              <a:t>: </a:t>
            </a:r>
            <a:r>
              <a:rPr lang="en-US" u="sng" dirty="0"/>
              <a:t>www.typescriptlang.org</a:t>
            </a:r>
          </a:p>
        </p:txBody>
      </p:sp>
    </p:spTree>
    <p:extLst>
      <p:ext uri="{BB962C8B-B14F-4D97-AF65-F5344CB8AC3E}">
        <p14:creationId xmlns:p14="http://schemas.microsoft.com/office/powerpoint/2010/main" val="2720138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sind</a:t>
            </a:r>
            <a:r>
              <a:rPr lang="en-US" dirty="0"/>
              <a:t> die </a:t>
            </a:r>
            <a:r>
              <a:rPr lang="en-US" dirty="0" err="1"/>
              <a:t>Vorteile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TypeScript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Compile-Zeit </a:t>
            </a:r>
            <a:r>
              <a:rPr lang="en-US" dirty="0" err="1"/>
              <a:t>Fehler</a:t>
            </a:r>
            <a:endParaRPr lang="en-US" dirty="0"/>
          </a:p>
          <a:p>
            <a:r>
              <a:rPr lang="en-US" dirty="0"/>
              <a:t>Super Tooling</a:t>
            </a:r>
          </a:p>
          <a:p>
            <a:pPr lvl="1"/>
            <a:r>
              <a:rPr lang="en-US" dirty="0"/>
              <a:t>Da </a:t>
            </a:r>
            <a:r>
              <a:rPr lang="en-US" dirty="0" err="1"/>
              <a:t>Typen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Compile-Zeit </a:t>
            </a:r>
            <a:r>
              <a:rPr lang="en-US" dirty="0" err="1"/>
              <a:t>bekannt</a:t>
            </a:r>
            <a:r>
              <a:rPr lang="en-US" dirty="0"/>
              <a:t> </a:t>
            </a:r>
            <a:r>
              <a:rPr lang="en-US" dirty="0" err="1"/>
              <a:t>sind</a:t>
            </a:r>
            <a:endParaRPr lang="en-US" dirty="0"/>
          </a:p>
          <a:p>
            <a:r>
              <a:rPr lang="en-US" dirty="0" err="1"/>
              <a:t>Zukünftige</a:t>
            </a:r>
            <a:r>
              <a:rPr lang="en-US" dirty="0"/>
              <a:t> JavaScript-Features </a:t>
            </a:r>
            <a:r>
              <a:rPr lang="en-US" dirty="0" err="1"/>
              <a:t>nutzen</a:t>
            </a:r>
            <a:r>
              <a:rPr lang="en-US" dirty="0"/>
              <a:t> und in von </a:t>
            </a:r>
            <a:r>
              <a:rPr lang="en-US" dirty="0" err="1"/>
              <a:t>Browsern</a:t>
            </a:r>
            <a:r>
              <a:rPr lang="en-US" dirty="0"/>
              <a:t> </a:t>
            </a:r>
            <a:r>
              <a:rPr lang="en-US" dirty="0" err="1"/>
              <a:t>unterstützte</a:t>
            </a:r>
            <a:r>
              <a:rPr lang="en-US" dirty="0"/>
              <a:t> </a:t>
            </a:r>
            <a:r>
              <a:rPr lang="en-US" dirty="0" err="1"/>
              <a:t>Versionen</a:t>
            </a:r>
            <a:r>
              <a:rPr lang="en-US" dirty="0"/>
              <a:t> </a:t>
            </a:r>
            <a:r>
              <a:rPr lang="en-US" dirty="0" err="1"/>
              <a:t>kompilieren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971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3554235" y="3147939"/>
            <a:ext cx="5562443" cy="2262261"/>
            <a:chOff x="2408571" y="1948150"/>
            <a:chExt cx="5562443" cy="2262261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7245745" y="1948150"/>
              <a:ext cx="0" cy="469612"/>
            </a:xfrm>
            <a:prstGeom prst="lin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910731" y="1949496"/>
              <a:ext cx="0" cy="469612"/>
            </a:xfrm>
            <a:prstGeom prst="lin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6457778" y="2462043"/>
              <a:ext cx="1513236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State of the art</a:t>
              </a:r>
              <a:b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408571" y="2485423"/>
              <a:ext cx="2959143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 unterstützt</a:t>
              </a:r>
            </a:p>
            <a:p>
              <a:pPr algn="ctr"/>
              <a:r>
                <a:rPr lang="de-CH" dirty="0">
                  <a:cs typeface="Arial" panose="020B0604020202020204" pitchFamily="34" charset="0"/>
                </a:rPr>
                <a:t>in heutigen Browsern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ight Brace 9"/>
            <p:cNvSpPr/>
            <p:nvPr/>
          </p:nvSpPr>
          <p:spPr>
            <a:xfrm rot="5400000">
              <a:off x="5334249" y="1844021"/>
              <a:ext cx="487975" cy="3335013"/>
            </a:xfrm>
            <a:prstGeom prst="rightBrace">
              <a:avLst/>
            </a:prstGeom>
            <a:ln w="38100">
              <a:solidFill>
                <a:srgbClr val="2EAA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24074" y="3933412"/>
              <a:ext cx="2308324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de-CH" dirty="0">
                  <a:latin typeface="Arial" panose="020B0604020202020204" pitchFamily="34" charset="0"/>
                  <a:cs typeface="Arial" panose="020B0604020202020204" pitchFamily="34" charset="0"/>
                </a:rPr>
                <a:t>JavaScript feature gap</a:t>
              </a:r>
              <a:endParaRPr lang="en-US" dirty="0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3" name="Straight Connector 22"/>
          <p:cNvCxnSpPr/>
          <p:nvPr/>
        </p:nvCxnSpPr>
        <p:spPr>
          <a:xfrm>
            <a:off x="8391409" y="3147939"/>
            <a:ext cx="0" cy="469612"/>
          </a:xfrm>
          <a:prstGeom prst="lin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056395" y="3149285"/>
            <a:ext cx="0" cy="469612"/>
          </a:xfrm>
          <a:prstGeom prst="lin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ight Brace 26"/>
          <p:cNvSpPr/>
          <p:nvPr/>
        </p:nvSpPr>
        <p:spPr>
          <a:xfrm rot="5400000">
            <a:off x="6479913" y="3043810"/>
            <a:ext cx="487975" cy="3335013"/>
          </a:xfrm>
          <a:prstGeom prst="rightBrace">
            <a:avLst/>
          </a:prstGeom>
          <a:ln w="38100">
            <a:solidFill>
              <a:srgbClr val="2EAA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554233" y="3685212"/>
            <a:ext cx="2959143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 unterstützt</a:t>
            </a:r>
          </a:p>
          <a:p>
            <a:pPr algn="ctr"/>
            <a:r>
              <a:rPr lang="de-CH" dirty="0">
                <a:cs typeface="Arial" panose="020B0604020202020204" pitchFamily="34" charset="0"/>
              </a:rPr>
              <a:t>in heutigen Browsern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Standardisierung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ECMA</a:t>
            </a:r>
            <a:br>
              <a:rPr lang="en-US" dirty="0"/>
            </a:br>
            <a:r>
              <a:rPr lang="en-US" sz="2000" dirty="0"/>
              <a:t>European Computer Manufacturers Association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69738" y="5133201"/>
            <a:ext cx="230832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 feature gap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2078352" y="3125905"/>
            <a:ext cx="76126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14" idx="2"/>
          </p:cNvCxnSpPr>
          <p:nvPr/>
        </p:nvCxnSpPr>
        <p:spPr>
          <a:xfrm flipH="1">
            <a:off x="2601599" y="2759725"/>
            <a:ext cx="1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967084" y="2286000"/>
            <a:ext cx="1269031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ES3 (1999)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Connector 14"/>
          <p:cNvCxnSpPr>
            <a:stCxn id="16" idx="2"/>
          </p:cNvCxnSpPr>
          <p:nvPr/>
        </p:nvCxnSpPr>
        <p:spPr>
          <a:xfrm flipH="1">
            <a:off x="5741502" y="2759725"/>
            <a:ext cx="1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106987" y="2286000"/>
            <a:ext cx="1269031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ES5 (2009)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/>
          <p:cNvCxnSpPr>
            <a:stCxn id="18" idx="2"/>
          </p:cNvCxnSpPr>
          <p:nvPr/>
        </p:nvCxnSpPr>
        <p:spPr>
          <a:xfrm>
            <a:off x="7956549" y="2759725"/>
            <a:ext cx="3545" cy="3661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521689" y="2286000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ES2015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H="1" flipV="1">
            <a:off x="8525762" y="2145535"/>
            <a:ext cx="1" cy="9803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032855" y="2893400"/>
            <a:ext cx="6708" cy="2325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519166" y="1854899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ES2016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957077" y="2419675"/>
            <a:ext cx="869720" cy="4737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CH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ES2017</a:t>
            </a:r>
            <a:endParaRPr lang="en-US" sz="16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603442" y="3661832"/>
            <a:ext cx="151323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State of the art</a:t>
            </a:r>
            <a:b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CH" dirty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en-US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7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"/>
                            </p:stCondLst>
                            <p:childTnLst>
                              <p:par>
                                <p:cTn id="7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4.93827E-7 L 0.08246 -4.93827E-7 " pathEditMode="relative" rAng="0" ptsTypes="AA">
                                      <p:cBhvr>
                                        <p:cTn id="7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1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1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26" grpId="0"/>
      <p:bldP spid="26" grpId="1"/>
      <p:bldP spid="4" grpId="0"/>
      <p:bldP spid="4" grpId="1"/>
      <p:bldP spid="14" grpId="0" animBg="1"/>
      <p:bldP spid="16" grpId="0" animBg="1"/>
      <p:bldP spid="18" grpId="0" animBg="1"/>
      <p:bldP spid="21" grpId="0" animBg="1"/>
      <p:bldP spid="22" grpId="0" animBg="1"/>
      <p:bldP spid="25" grpId="0"/>
      <p:bldP spid="2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Umgebung</a:t>
            </a:r>
            <a:r>
              <a:rPr lang="en-US" dirty="0"/>
              <a:t> </a:t>
            </a:r>
            <a:r>
              <a:rPr lang="en-US" dirty="0" err="1"/>
              <a:t>aufsetzen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1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Umgebung</a:t>
            </a:r>
            <a:r>
              <a:rPr lang="en-US" dirty="0"/>
              <a:t> </a:t>
            </a:r>
            <a:r>
              <a:rPr lang="en-US" dirty="0" err="1"/>
              <a:t>aufsetzen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Node.js und NPM </a:t>
            </a:r>
            <a:r>
              <a:rPr lang="en-US" dirty="0" err="1"/>
              <a:t>installieren</a:t>
            </a:r>
            <a:endParaRPr lang="en-US" dirty="0"/>
          </a:p>
          <a:p>
            <a:pPr lvl="1"/>
            <a:r>
              <a:rPr lang="en-US" u="sng" dirty="0"/>
              <a:t>https://nodejs.org</a:t>
            </a:r>
            <a:r>
              <a:rPr lang="en-US" dirty="0"/>
              <a:t> (LTS-Version)</a:t>
            </a:r>
          </a:p>
          <a:p>
            <a:r>
              <a:rPr lang="en-US" dirty="0"/>
              <a:t>Visual Studio Code </a:t>
            </a:r>
            <a:r>
              <a:rPr lang="en-US" dirty="0" err="1"/>
              <a:t>installieren</a:t>
            </a:r>
            <a:endParaRPr lang="en-US" dirty="0"/>
          </a:p>
          <a:p>
            <a:pPr lvl="1"/>
            <a:r>
              <a:rPr lang="en-US" u="sng" dirty="0"/>
              <a:t>https://code.visualstudio.com</a:t>
            </a:r>
          </a:p>
          <a:p>
            <a:r>
              <a:rPr lang="en-US" dirty="0"/>
              <a:t>Google Chrome </a:t>
            </a:r>
            <a:r>
              <a:rPr lang="en-US" dirty="0" err="1"/>
              <a:t>installieren</a:t>
            </a:r>
            <a:endParaRPr lang="en-US" dirty="0"/>
          </a:p>
          <a:p>
            <a:pPr lvl="1"/>
            <a:r>
              <a:rPr lang="en-US" dirty="0" err="1"/>
              <a:t>Jeder</a:t>
            </a:r>
            <a:r>
              <a:rPr lang="en-US" dirty="0"/>
              <a:t> Browser </a:t>
            </a:r>
            <a:r>
              <a:rPr lang="en-US" dirty="0" err="1"/>
              <a:t>ist</a:t>
            </a:r>
            <a:r>
              <a:rPr lang="en-US" dirty="0"/>
              <a:t> ok, </a:t>
            </a:r>
            <a:r>
              <a:rPr lang="en-US" dirty="0" err="1"/>
              <a:t>aber</a:t>
            </a:r>
            <a:r>
              <a:rPr lang="en-US" dirty="0"/>
              <a:t> Google Chrome </a:t>
            </a:r>
            <a:r>
              <a:rPr lang="en-US" dirty="0" err="1"/>
              <a:t>ist</a:t>
            </a:r>
            <a:r>
              <a:rPr lang="en-US" dirty="0"/>
              <a:t> genial</a:t>
            </a:r>
          </a:p>
          <a:p>
            <a:endParaRPr lang="en-US" u="sn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98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TypeScript </a:t>
            </a:r>
            <a:r>
              <a:rPr lang="en-US" dirty="0" err="1"/>
              <a:t>installieren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npm </a:t>
            </a:r>
            <a:r>
              <a:rPr lang="en-US" dirty="0" err="1"/>
              <a:t>installieren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Der –g-Parameter </a:t>
            </a:r>
            <a:r>
              <a:rPr lang="en-US" dirty="0" err="1"/>
              <a:t>steht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global</a:t>
            </a:r>
          </a:p>
          <a:p>
            <a:r>
              <a:rPr lang="en-US" dirty="0" err="1"/>
              <a:t>D.h</a:t>
            </a:r>
            <a:r>
              <a:rPr lang="en-US" dirty="0"/>
              <a:t>. Typescript Compiler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jetzt</a:t>
            </a:r>
            <a:r>
              <a:rPr lang="en-US" dirty="0"/>
              <a:t> in </a:t>
            </a:r>
            <a:r>
              <a:rPr lang="en-US" dirty="0" err="1"/>
              <a:t>Umgebung</a:t>
            </a:r>
            <a:endParaRPr lang="en-US" dirty="0"/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2286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npm install –g typescript</a:t>
            </a: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914400" y="47244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-v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 bwMode="gray">
          <a:xfrm>
            <a:off x="7697788" y="3297621"/>
            <a:ext cx="3582988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npm root -g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Roboto Mono" pitchFamily="2" charset="0"/>
              <a:ea typeface="Roboto Mono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85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TypeScript </a:t>
            </a:r>
            <a:r>
              <a:rPr lang="en-US" dirty="0" err="1"/>
              <a:t>einsetzen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JavaScript-</a:t>
            </a:r>
            <a:r>
              <a:rPr lang="en-US" dirty="0" err="1"/>
              <a:t>datei</a:t>
            </a:r>
            <a:r>
              <a:rPr lang="en-US" dirty="0"/>
              <a:t> von .</a:t>
            </a:r>
            <a:r>
              <a:rPr lang="en-US" dirty="0" err="1"/>
              <a:t>js</a:t>
            </a:r>
            <a:r>
              <a:rPr lang="en-US" dirty="0"/>
              <a:t> in .</a:t>
            </a:r>
            <a:r>
              <a:rPr lang="en-US" dirty="0" err="1"/>
              <a:t>ts</a:t>
            </a:r>
            <a:r>
              <a:rPr lang="en-US" dirty="0"/>
              <a:t> </a:t>
            </a:r>
            <a:r>
              <a:rPr lang="en-US" dirty="0" err="1"/>
              <a:t>umbenennen</a:t>
            </a:r>
            <a:endParaRPr lang="en-US" dirty="0"/>
          </a:p>
          <a:p>
            <a:pPr lvl="1"/>
            <a:r>
              <a:rPr lang="en-US" dirty="0"/>
              <a:t>Optional </a:t>
            </a:r>
            <a:r>
              <a:rPr lang="en-US" dirty="0" err="1"/>
              <a:t>Typen</a:t>
            </a:r>
            <a:r>
              <a:rPr lang="en-US" dirty="0"/>
              <a:t> und </a:t>
            </a:r>
            <a:r>
              <a:rPr lang="en-US" dirty="0" err="1"/>
              <a:t>neue</a:t>
            </a:r>
            <a:r>
              <a:rPr lang="en-US" dirty="0"/>
              <a:t> Features </a:t>
            </a:r>
            <a:r>
              <a:rPr lang="en-US" dirty="0" err="1"/>
              <a:t>nutzen</a:t>
            </a:r>
            <a:endParaRPr lang="en-US" dirty="0"/>
          </a:p>
          <a:p>
            <a:r>
              <a:rPr lang="en-US" dirty="0"/>
              <a:t>TypeScript </a:t>
            </a:r>
            <a:r>
              <a:rPr lang="en-US" dirty="0" err="1"/>
              <a:t>kompilieren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Bei </a:t>
            </a:r>
            <a:r>
              <a:rPr lang="en-US" dirty="0" err="1"/>
              <a:t>jeder</a:t>
            </a:r>
            <a:r>
              <a:rPr lang="en-US" dirty="0"/>
              <a:t> </a:t>
            </a:r>
            <a:r>
              <a:rPr lang="en-US" dirty="0" err="1"/>
              <a:t>Datei-Änderung</a:t>
            </a:r>
            <a:r>
              <a:rPr lang="en-US" dirty="0"/>
              <a:t> </a:t>
            </a:r>
            <a:r>
              <a:rPr lang="en-US" dirty="0" err="1"/>
              <a:t>kompilieren</a:t>
            </a:r>
            <a:r>
              <a:rPr lang="en-US" dirty="0"/>
              <a:t> </a:t>
            </a:r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14400" y="3429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main.ts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51054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–w main.ts</a:t>
            </a:r>
          </a:p>
        </p:txBody>
      </p:sp>
    </p:spTree>
    <p:extLst>
      <p:ext uri="{BB962C8B-B14F-4D97-AF65-F5344CB8AC3E}">
        <p14:creationId xmlns:p14="http://schemas.microsoft.com/office/powerpoint/2010/main" val="2788324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JavaScript-Version </a:t>
            </a:r>
            <a:r>
              <a:rPr lang="en-US" dirty="0" err="1"/>
              <a:t>steuern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Target-parameter </a:t>
            </a:r>
            <a:r>
              <a:rPr lang="en-US" dirty="0" err="1"/>
              <a:t>setzen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weiteren</a:t>
            </a:r>
            <a:r>
              <a:rPr lang="en-US" dirty="0"/>
              <a:t> Compiler-Option </a:t>
            </a:r>
            <a:r>
              <a:rPr lang="en-US" dirty="0" err="1"/>
              <a:t>mühsam</a:t>
            </a:r>
            <a:r>
              <a:rPr lang="en-US" dirty="0"/>
              <a:t> </a:t>
            </a:r>
            <a:r>
              <a:rPr lang="en-US" dirty="0" err="1"/>
              <a:t>werden</a:t>
            </a:r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07370" y="2264229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main.ts –t es5</a:t>
            </a:r>
          </a:p>
        </p:txBody>
      </p:sp>
      <p:sp>
        <p:nvSpPr>
          <p:cNvPr id="5" name="Content Placeholder 6"/>
          <p:cNvSpPr txBox="1">
            <a:spLocks/>
          </p:cNvSpPr>
          <p:nvPr/>
        </p:nvSpPr>
        <p:spPr bwMode="gray">
          <a:xfrm>
            <a:off x="914400" y="3048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main.ts –t es2015</a:t>
            </a:r>
          </a:p>
        </p:txBody>
      </p:sp>
    </p:spTree>
    <p:extLst>
      <p:ext uri="{BB962C8B-B14F-4D97-AF65-F5344CB8AC3E}">
        <p14:creationId xmlns:p14="http://schemas.microsoft.com/office/powerpoint/2010/main" val="1258266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225161" y="1587283"/>
            <a:ext cx="4173824" cy="533400"/>
          </a:xfrm>
          <a:prstGeom prst="rect">
            <a:avLst/>
          </a:prstGeom>
          <a:solidFill>
            <a:srgbClr val="2EAAD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Einführung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25161" y="22395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Basistypen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225161" y="3611103"/>
            <a:ext cx="4191000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Interfaces &amp; Klassen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225161" y="2925303"/>
            <a:ext cx="4173824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Var, Let</a:t>
            </a:r>
            <a:r>
              <a:rPr lang="de-CH" sz="3200" dirty="0">
                <a:solidFill>
                  <a:schemeClr val="bg1"/>
                </a:solidFill>
              </a:rPr>
              <a:t> &amp;</a:t>
            </a: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 Const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220787" y="4912960"/>
            <a:ext cx="4178735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CH" sz="3200">
                <a:solidFill>
                  <a:schemeClr val="bg1"/>
                </a:solidFill>
              </a:rPr>
              <a:t>Functions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11250" y="4263323"/>
            <a:ext cx="4204911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Generics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83682" y="159890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Module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783387" y="225112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Decorators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3387" y="2903347"/>
            <a:ext cx="4178808" cy="533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Declarations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783387" y="3972083"/>
            <a:ext cx="4178808" cy="11320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182880" rIns="91440" bIns="18288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rPr>
              <a:t>Angular mit TypeScript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42418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tsconfig.json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5122" y="1443487"/>
            <a:ext cx="10366375" cy="4343400"/>
          </a:xfrm>
        </p:spPr>
        <p:txBody>
          <a:bodyPr/>
          <a:lstStyle/>
          <a:p>
            <a:r>
              <a:rPr lang="en-US" dirty="0"/>
              <a:t>tsc </a:t>
            </a:r>
            <a:r>
              <a:rPr lang="en-US" dirty="0" err="1"/>
              <a:t>schaut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tsconfig.json</a:t>
            </a:r>
          </a:p>
          <a:p>
            <a:r>
              <a:rPr lang="en-US" dirty="0"/>
              <a:t>tsconfig.json </a:t>
            </a:r>
            <a:r>
              <a:rPr lang="en-US" dirty="0" err="1"/>
              <a:t>erstellen</a:t>
            </a:r>
            <a:r>
              <a:rPr lang="en-US" dirty="0"/>
              <a:t> </a:t>
            </a:r>
            <a:r>
              <a:rPr lang="en-US" dirty="0" err="1"/>
              <a:t>mit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23698" y="2760659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--init</a:t>
            </a:r>
          </a:p>
        </p:txBody>
      </p:sp>
      <p:sp>
        <p:nvSpPr>
          <p:cNvPr id="6" name="Content Placeholder 6"/>
          <p:cNvSpPr txBox="1">
            <a:spLocks/>
          </p:cNvSpPr>
          <p:nvPr/>
        </p:nvSpPr>
        <p:spPr bwMode="gray">
          <a:xfrm>
            <a:off x="914399" y="3615187"/>
            <a:ext cx="10366375" cy="191588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"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compilerOptions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": {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...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"target": "es5",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  ...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306387" y="5602221"/>
            <a:ext cx="11353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/>
            <a:r>
              <a:rPr lang="de-CH" u="sng" dirty="0"/>
              <a:t>https://www.typescriptlang.org/docs/handbook/compiler-options.html </a:t>
            </a:r>
          </a:p>
        </p:txBody>
      </p:sp>
    </p:spTree>
    <p:extLst>
      <p:ext uri="{BB962C8B-B14F-4D97-AF65-F5344CB8AC3E}">
        <p14:creationId xmlns:p14="http://schemas.microsoft.com/office/powerpoint/2010/main" val="3626515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tsconfig.json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10898187" cy="4343400"/>
          </a:xfrm>
        </p:spPr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tsconfig.json </a:t>
            </a:r>
            <a:r>
              <a:rPr lang="en-US" dirty="0" err="1"/>
              <a:t>kompilieren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>
                <a:solidFill>
                  <a:srgbClr val="FF0000"/>
                </a:solidFill>
              </a:rPr>
              <a:t>Vorsicht</a:t>
            </a:r>
            <a:r>
              <a:rPr lang="en-US" dirty="0">
                <a:solidFill>
                  <a:srgbClr val="FF0000"/>
                </a:solidFill>
              </a:rPr>
              <a:t>: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Dateiangabe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tsconfig.json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genutzt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6"/>
          <p:cNvSpPr txBox="1">
            <a:spLocks/>
          </p:cNvSpPr>
          <p:nvPr/>
        </p:nvSpPr>
        <p:spPr bwMode="gray">
          <a:xfrm>
            <a:off x="914400" y="2286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 bwMode="gray">
          <a:xfrm>
            <a:off x="914400" y="30480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-w</a:t>
            </a:r>
          </a:p>
        </p:txBody>
      </p:sp>
      <p:sp>
        <p:nvSpPr>
          <p:cNvPr id="8" name="Content Placeholder 6"/>
          <p:cNvSpPr txBox="1">
            <a:spLocks/>
          </p:cNvSpPr>
          <p:nvPr/>
        </p:nvSpPr>
        <p:spPr bwMode="gray">
          <a:xfrm>
            <a:off x="914400" y="4800600"/>
            <a:ext cx="10366375" cy="609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ts val="19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eaLnBrk="1" fontAlgn="base" hangingPunct="1">
              <a:lnSpc>
                <a:spcPts val="19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Tx/>
              <a:buBlip>
                <a:blip r:embed="rId2"/>
              </a:buBlip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Lucida Grande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8000" indent="-180000" algn="l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rgbClr val="666666"/>
              </a:buClr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70000" indent="-270000" algn="l" defTabSz="900113" rtl="0" eaLnBrk="1" fontAlgn="base" hangingPunct="1">
              <a:lnSpc>
                <a:spcPts val="1900"/>
              </a:lnSpc>
              <a:spcBef>
                <a:spcPts val="90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arabicPeriod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accent2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468000" indent="-180000" algn="l" defTabSz="914400" rtl="0" eaLnBrk="1" latinLnBrk="0" hangingPunct="1">
              <a:lnSpc>
                <a:spcPts val="1900"/>
              </a:lnSpc>
              <a:spcBef>
                <a:spcPts val="900"/>
              </a:spcBef>
              <a:buClr>
                <a:schemeClr val="tx1"/>
              </a:buClr>
              <a:buFont typeface="Segoe UI" pitchFamily="34" charset="0"/>
              <a:buChar char="&gt;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urier New" panose="02070309020205020404" pitchFamily="49" charset="0"/>
              </a:rPr>
              <a:t>tsc main.ts</a:t>
            </a:r>
          </a:p>
        </p:txBody>
      </p:sp>
    </p:spTree>
    <p:extLst>
      <p:ext uri="{BB962C8B-B14F-4D97-AF65-F5344CB8AC3E}">
        <p14:creationId xmlns:p14="http://schemas.microsoft.com/office/powerpoint/2010/main" val="3409955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br>
              <a:rPr lang="en-US" dirty="0"/>
            </a:br>
            <a:r>
              <a:rPr lang="en-US" dirty="0" err="1"/>
              <a:t>Einstieg</a:t>
            </a:r>
            <a:r>
              <a:rPr lang="en-US" dirty="0"/>
              <a:t> in TypeScript</a:t>
            </a:r>
          </a:p>
        </p:txBody>
      </p:sp>
    </p:spTree>
    <p:extLst>
      <p:ext uri="{BB962C8B-B14F-4D97-AF65-F5344CB8AC3E}">
        <p14:creationId xmlns:p14="http://schemas.microsoft.com/office/powerpoint/2010/main" val="1572195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TypeScript </a:t>
            </a:r>
            <a:r>
              <a:rPr lang="en-US" dirty="0" err="1"/>
              <a:t>Vorteile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Compile-Zeit-</a:t>
            </a:r>
            <a:r>
              <a:rPr lang="en-US" dirty="0" err="1"/>
              <a:t>Fehler</a:t>
            </a:r>
            <a:endParaRPr lang="en-US" dirty="0"/>
          </a:p>
          <a:p>
            <a:pPr lvl="1"/>
            <a:r>
              <a:rPr lang="en-US" dirty="0"/>
              <a:t>Tooling</a:t>
            </a:r>
          </a:p>
          <a:p>
            <a:pPr lvl="1"/>
            <a:r>
              <a:rPr lang="en-US" dirty="0" err="1"/>
              <a:t>Neueste</a:t>
            </a:r>
            <a:r>
              <a:rPr lang="en-US" dirty="0"/>
              <a:t> JavaScript-Features </a:t>
            </a:r>
            <a:r>
              <a:rPr lang="en-US" dirty="0" err="1"/>
              <a:t>heute</a:t>
            </a:r>
            <a:r>
              <a:rPr lang="en-US" dirty="0"/>
              <a:t> </a:t>
            </a:r>
            <a:r>
              <a:rPr lang="en-US" dirty="0" err="1"/>
              <a:t>nutzen</a:t>
            </a:r>
            <a:endParaRPr lang="en-US" dirty="0"/>
          </a:p>
          <a:p>
            <a:r>
              <a:rPr lang="en-US" dirty="0"/>
              <a:t>TypeScript </a:t>
            </a:r>
            <a:r>
              <a:rPr lang="en-US" dirty="0" err="1"/>
              <a:t>ist</a:t>
            </a:r>
            <a:r>
              <a:rPr lang="en-US" dirty="0"/>
              <a:t> JavaScript-</a:t>
            </a:r>
            <a:r>
              <a:rPr lang="en-US" dirty="0" err="1"/>
              <a:t>Obermenge</a:t>
            </a:r>
            <a:endParaRPr lang="en-US" dirty="0"/>
          </a:p>
          <a:p>
            <a:r>
              <a:rPr lang="en-US" dirty="0"/>
              <a:t>TypeScript </a:t>
            </a:r>
            <a:r>
              <a:rPr lang="en-US" dirty="0" err="1"/>
              <a:t>kompiliert</a:t>
            </a:r>
            <a:r>
              <a:rPr lang="en-US" dirty="0"/>
              <a:t> in </a:t>
            </a:r>
            <a:r>
              <a:rPr lang="en-US" dirty="0" err="1"/>
              <a:t>reines</a:t>
            </a:r>
            <a:r>
              <a:rPr lang="en-US" dirty="0"/>
              <a:t> JavaScript</a:t>
            </a:r>
          </a:p>
        </p:txBody>
      </p:sp>
    </p:spTree>
    <p:extLst>
      <p:ext uri="{BB962C8B-B14F-4D97-AF65-F5344CB8AC3E}">
        <p14:creationId xmlns:p14="http://schemas.microsoft.com/office/powerpoint/2010/main" val="582296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https://github.com/thomasclaudiushuber/Basta-TypeScript-Workshop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SLIDES:</a:t>
            </a:r>
            <a:br>
              <a:rPr lang="en-US" dirty="0"/>
            </a:br>
            <a:br>
              <a:rPr lang="en-US" b="1" dirty="0"/>
            </a:br>
            <a:r>
              <a:rPr lang="en-US" dirty="0"/>
              <a:t>https://github.com/thomasclaudiushuber</a:t>
            </a:r>
            <a:r>
              <a:rPr lang="en-US" b="1"/>
              <a:t>/Basta-TypeScript-Workshop-Slides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63688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Warum</a:t>
            </a:r>
            <a:r>
              <a:rPr lang="en-US" dirty="0"/>
              <a:t> TypeScript </a:t>
            </a:r>
            <a:r>
              <a:rPr lang="en-US" dirty="0" err="1"/>
              <a:t>bzw</a:t>
            </a:r>
            <a:r>
              <a:rPr lang="en-US" dirty="0"/>
              <a:t>. JavaScript?</a:t>
            </a:r>
          </a:p>
        </p:txBody>
      </p:sp>
    </p:spTree>
    <p:extLst>
      <p:ext uri="{BB962C8B-B14F-4D97-AF65-F5344CB8AC3E}">
        <p14:creationId xmlns:p14="http://schemas.microsoft.com/office/powerpoint/2010/main" val="3840933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</a:t>
            </a:r>
            <a:r>
              <a:rPr lang="en-US" dirty="0" err="1"/>
              <a:t>Beliebtheit</a:t>
            </a:r>
            <a:r>
              <a:rPr lang="en-US" dirty="0"/>
              <a:t> </a:t>
            </a:r>
            <a:r>
              <a:rPr lang="en-US" dirty="0" err="1"/>
              <a:t>explodiert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Gute</a:t>
            </a:r>
            <a:r>
              <a:rPr lang="en-US" dirty="0"/>
              <a:t> JavaScript-Engines </a:t>
            </a:r>
            <a:r>
              <a:rPr lang="en-US" dirty="0" err="1"/>
              <a:t>wie</a:t>
            </a:r>
            <a:r>
              <a:rPr lang="en-US" dirty="0"/>
              <a:t> V8</a:t>
            </a:r>
          </a:p>
          <a:p>
            <a:r>
              <a:rPr lang="en-US" dirty="0" err="1"/>
              <a:t>Serverseitiges</a:t>
            </a:r>
            <a:r>
              <a:rPr lang="en-US" dirty="0"/>
              <a:t> JavaScript </a:t>
            </a:r>
            <a:r>
              <a:rPr lang="en-US" dirty="0" err="1"/>
              <a:t>mit</a:t>
            </a:r>
            <a:r>
              <a:rPr lang="en-US" dirty="0"/>
              <a:t> Node.js</a:t>
            </a:r>
          </a:p>
          <a:p>
            <a:r>
              <a:rPr lang="en-US" dirty="0"/>
              <a:t>Package management </a:t>
            </a:r>
            <a:r>
              <a:rPr lang="en-US" dirty="0" err="1"/>
              <a:t>mit</a:t>
            </a:r>
            <a:r>
              <a:rPr lang="en-US" dirty="0"/>
              <a:t> NPM (Node Package Manager)</a:t>
            </a:r>
          </a:p>
        </p:txBody>
      </p:sp>
    </p:spTree>
    <p:extLst>
      <p:ext uri="{BB962C8B-B14F-4D97-AF65-F5344CB8AC3E}">
        <p14:creationId xmlns:p14="http://schemas.microsoft.com/office/powerpoint/2010/main" val="1423428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</a:t>
            </a:r>
            <a:r>
              <a:rPr lang="en-US" dirty="0" err="1"/>
              <a:t>Beliebtheit</a:t>
            </a:r>
            <a:r>
              <a:rPr lang="en-US" dirty="0"/>
              <a:t> </a:t>
            </a:r>
            <a:r>
              <a:rPr lang="en-US" dirty="0" err="1"/>
              <a:t>explodiert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Fantastische</a:t>
            </a:r>
            <a:r>
              <a:rPr lang="en-US" dirty="0"/>
              <a:t> Frameworks: React, AngularJS, …</a:t>
            </a:r>
          </a:p>
          <a:p>
            <a:r>
              <a:rPr lang="en-US" dirty="0"/>
              <a:t>Cross-platform </a:t>
            </a:r>
            <a:r>
              <a:rPr lang="en-US" dirty="0" err="1"/>
              <a:t>mit</a:t>
            </a:r>
            <a:r>
              <a:rPr lang="en-US" dirty="0"/>
              <a:t> Electron und Cordova</a:t>
            </a:r>
          </a:p>
          <a:p>
            <a:r>
              <a:rPr lang="en-US" dirty="0"/>
              <a:t>Grosse Open source Community</a:t>
            </a:r>
          </a:p>
        </p:txBody>
      </p:sp>
    </p:spTree>
    <p:extLst>
      <p:ext uri="{BB962C8B-B14F-4D97-AF65-F5344CB8AC3E}">
        <p14:creationId xmlns:p14="http://schemas.microsoft.com/office/powerpoint/2010/main" val="1761984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ist</a:t>
            </a:r>
            <a:r>
              <a:rPr lang="en-US" dirty="0"/>
              <a:t> das Problem</a:t>
            </a:r>
            <a:br>
              <a:rPr lang="en-US" dirty="0"/>
            </a:br>
            <a:r>
              <a:rPr lang="en-US" dirty="0" err="1"/>
              <a:t>mit</a:t>
            </a:r>
            <a:r>
              <a:rPr lang="en-US" dirty="0"/>
              <a:t> JavaScript?</a:t>
            </a:r>
          </a:p>
        </p:txBody>
      </p:sp>
    </p:spTree>
    <p:extLst>
      <p:ext uri="{BB962C8B-B14F-4D97-AF65-F5344CB8AC3E}">
        <p14:creationId xmlns:p14="http://schemas.microsoft.com/office/powerpoint/2010/main" val="3871295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 Problem </a:t>
            </a:r>
            <a:r>
              <a:rPr lang="en-US" dirty="0" err="1"/>
              <a:t>mit</a:t>
            </a:r>
            <a:r>
              <a:rPr lang="en-US" dirty="0"/>
              <a:t> JavaScript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</a:t>
            </a:r>
            <a:r>
              <a:rPr lang="en-US" dirty="0" err="1"/>
              <a:t>wurde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entworfen</a:t>
            </a:r>
            <a:r>
              <a:rPr lang="en-US" dirty="0"/>
              <a:t>, um </a:t>
            </a:r>
            <a:r>
              <a:rPr lang="en-US" dirty="0" err="1"/>
              <a:t>grosse</a:t>
            </a:r>
            <a:r>
              <a:rPr lang="en-US" dirty="0"/>
              <a:t> </a:t>
            </a:r>
            <a:r>
              <a:rPr lang="en-US" dirty="0" err="1"/>
              <a:t>Anwendungen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schreiben</a:t>
            </a:r>
            <a:endParaRPr lang="en-US" dirty="0"/>
          </a:p>
          <a:p>
            <a:pPr lvl="1"/>
            <a:r>
              <a:rPr lang="en-US" dirty="0"/>
              <a:t>Die </a:t>
            </a:r>
            <a:r>
              <a:rPr lang="en-US" dirty="0" err="1"/>
              <a:t>Sprache</a:t>
            </a:r>
            <a:r>
              <a:rPr lang="en-US" dirty="0"/>
              <a:t> </a:t>
            </a:r>
            <a:r>
              <a:rPr lang="en-US" dirty="0" err="1"/>
              <a:t>wurde</a:t>
            </a:r>
            <a:r>
              <a:rPr lang="en-US" dirty="0"/>
              <a:t> in 3 </a:t>
            </a:r>
            <a:r>
              <a:rPr lang="en-US" dirty="0" err="1"/>
              <a:t>Wochen</a:t>
            </a:r>
            <a:r>
              <a:rPr lang="en-US" dirty="0"/>
              <a:t> </a:t>
            </a:r>
            <a:r>
              <a:rPr lang="en-US" dirty="0" err="1"/>
              <a:t>geschrieben</a:t>
            </a:r>
            <a:endParaRPr lang="en-US" dirty="0"/>
          </a:p>
          <a:p>
            <a:r>
              <a:rPr lang="en-US" dirty="0" err="1"/>
              <a:t>Es</a:t>
            </a:r>
            <a:r>
              <a:rPr lang="en-US" dirty="0"/>
              <a:t> war </a:t>
            </a:r>
            <a:r>
              <a:rPr lang="en-US" dirty="0" err="1"/>
              <a:t>gedacht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an die 1’000 </a:t>
            </a:r>
            <a:r>
              <a:rPr lang="en-US" dirty="0" err="1"/>
              <a:t>Codezeilen</a:t>
            </a:r>
            <a:endParaRPr lang="en-US" dirty="0"/>
          </a:p>
          <a:p>
            <a:pPr lvl="1"/>
            <a:r>
              <a:rPr lang="en-US" dirty="0" err="1"/>
              <a:t>Heute</a:t>
            </a:r>
            <a:r>
              <a:rPr lang="en-US" dirty="0"/>
              <a:t> </a:t>
            </a:r>
            <a:r>
              <a:rPr lang="en-US" dirty="0" err="1"/>
              <a:t>gibt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Anwendungen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100’000</a:t>
            </a:r>
            <a:br>
              <a:rPr lang="en-US" dirty="0"/>
            </a:b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sogar</a:t>
            </a:r>
            <a:r>
              <a:rPr lang="en-US" dirty="0"/>
              <a:t> 1’000’000 </a:t>
            </a:r>
            <a:r>
              <a:rPr lang="en-US" dirty="0" err="1"/>
              <a:t>Codezeilen</a:t>
            </a:r>
            <a:endParaRPr lang="en-US" dirty="0"/>
          </a:p>
          <a:p>
            <a:r>
              <a:rPr lang="en-US" dirty="0"/>
              <a:t>Das </a:t>
            </a:r>
            <a:r>
              <a:rPr lang="en-US" dirty="0" err="1"/>
              <a:t>Schreiben</a:t>
            </a:r>
            <a:r>
              <a:rPr lang="en-US" dirty="0"/>
              <a:t> grosser </a:t>
            </a:r>
            <a:r>
              <a:rPr lang="en-US" dirty="0" err="1"/>
              <a:t>Projekte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dynamischen</a:t>
            </a:r>
            <a:r>
              <a:rPr lang="en-US" dirty="0"/>
              <a:t> </a:t>
            </a:r>
            <a:r>
              <a:rPr lang="en-US" dirty="0" err="1"/>
              <a:t>Sprache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Herausforderung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50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</a:t>
            </a:r>
            <a:r>
              <a:rPr lang="en-US" dirty="0" err="1"/>
              <a:t>Kein</a:t>
            </a:r>
            <a:r>
              <a:rPr lang="en-US" dirty="0"/>
              <a:t> </a:t>
            </a:r>
            <a:r>
              <a:rPr lang="en-US" dirty="0" err="1"/>
              <a:t>Typ</a:t>
            </a:r>
            <a:r>
              <a:rPr lang="en-US" dirty="0"/>
              <a:t>-System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gibt</a:t>
            </a:r>
            <a:r>
              <a:rPr lang="en-US" dirty="0"/>
              <a:t> </a:t>
            </a:r>
            <a:r>
              <a:rPr lang="en-US" dirty="0" err="1"/>
              <a:t>somit</a:t>
            </a:r>
            <a:endParaRPr lang="en-US" dirty="0"/>
          </a:p>
          <a:p>
            <a:pPr lvl="1"/>
            <a:r>
              <a:rPr lang="en-US" dirty="0" err="1"/>
              <a:t>keine</a:t>
            </a:r>
            <a:r>
              <a:rPr lang="en-US" dirty="0"/>
              <a:t> Code-</a:t>
            </a:r>
            <a:r>
              <a:rPr lang="en-US" dirty="0" err="1"/>
              <a:t>Vervollständigung</a:t>
            </a:r>
            <a:endParaRPr lang="en-US" dirty="0"/>
          </a:p>
          <a:p>
            <a:pPr lvl="1"/>
            <a:r>
              <a:rPr lang="en-US" dirty="0" err="1"/>
              <a:t>kein</a:t>
            </a:r>
            <a:r>
              <a:rPr lang="en-US" dirty="0"/>
              <a:t> «Go to definition»</a:t>
            </a:r>
          </a:p>
          <a:p>
            <a:pPr lvl="1"/>
            <a:r>
              <a:rPr lang="en-US" dirty="0" err="1"/>
              <a:t>kein</a:t>
            </a:r>
            <a:r>
              <a:rPr lang="en-US" dirty="0"/>
              <a:t> «Find all references»</a:t>
            </a:r>
          </a:p>
          <a:p>
            <a:pPr lvl="1"/>
            <a:r>
              <a:rPr lang="en-US" dirty="0" err="1"/>
              <a:t>keine</a:t>
            </a:r>
            <a:r>
              <a:rPr lang="en-US" dirty="0"/>
              <a:t> «</a:t>
            </a:r>
            <a:r>
              <a:rPr lang="en-US" dirty="0" err="1"/>
              <a:t>Refactorings</a:t>
            </a:r>
            <a:r>
              <a:rPr lang="en-US" dirty="0"/>
              <a:t>»</a:t>
            </a:r>
          </a:p>
          <a:p>
            <a:pPr lvl="1"/>
            <a:r>
              <a:rPr lang="en-US" dirty="0" err="1"/>
              <a:t>keine</a:t>
            </a:r>
            <a:r>
              <a:rPr lang="en-US" dirty="0"/>
              <a:t> Compile-Zeit </a:t>
            </a:r>
            <a:r>
              <a:rPr lang="en-US" dirty="0" err="1"/>
              <a:t>Fehler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190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2: </a:t>
            </a:r>
            <a:r>
              <a:rPr lang="en-US" dirty="0" err="1"/>
              <a:t>Unterstützung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Browser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Browser </a:t>
            </a:r>
            <a:r>
              <a:rPr lang="en-US" dirty="0" err="1"/>
              <a:t>brauchen</a:t>
            </a:r>
            <a:r>
              <a:rPr lang="en-US" dirty="0"/>
              <a:t> Zeit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Umsetzung</a:t>
            </a:r>
            <a:br>
              <a:rPr lang="en-US" dirty="0"/>
            </a:br>
            <a:r>
              <a:rPr lang="en-US" dirty="0"/>
              <a:t>der </a:t>
            </a:r>
            <a:r>
              <a:rPr lang="en-US" dirty="0" err="1"/>
              <a:t>neusten</a:t>
            </a:r>
            <a:r>
              <a:rPr lang="en-US" dirty="0"/>
              <a:t> Standards</a:t>
            </a:r>
          </a:p>
          <a:p>
            <a:r>
              <a:rPr lang="en-US" dirty="0" err="1"/>
              <a:t>Kunden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oft </a:t>
            </a:r>
            <a:r>
              <a:rPr lang="en-US" dirty="0" err="1"/>
              <a:t>nicht</a:t>
            </a:r>
            <a:r>
              <a:rPr lang="en-US" dirty="0"/>
              <a:t> die </a:t>
            </a:r>
            <a:r>
              <a:rPr lang="en-US" dirty="0" err="1"/>
              <a:t>aktuellste</a:t>
            </a:r>
            <a:r>
              <a:rPr lang="en-US" dirty="0"/>
              <a:t> Browser-Version</a:t>
            </a:r>
          </a:p>
          <a:p>
            <a:r>
              <a:rPr lang="en-US" dirty="0" err="1"/>
              <a:t>Neueste</a:t>
            </a:r>
            <a:r>
              <a:rPr lang="en-US" dirty="0"/>
              <a:t> JavaScript-Features </a:t>
            </a:r>
            <a:r>
              <a:rPr lang="en-US" dirty="0" err="1"/>
              <a:t>somit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einsetzbar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180083"/>
      </p:ext>
    </p:extLst>
  </p:cSld>
  <p:clrMapOvr>
    <a:masterClrMapping/>
  </p:clrMapOvr>
</p:sld>
</file>

<file path=ppt/theme/theme1.xml><?xml version="1.0" encoding="utf-8"?>
<a:theme xmlns:a="http://schemas.openxmlformats.org/drawingml/2006/main" name="BASTA_2016_Template_36948_v1">
  <a:themeElements>
    <a:clrScheme name="BASTA_2016_Template_36948_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ASTA_2016_Template_36948_v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BASTA_2016_Template_36948_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BASTA_2016_Template_16_9_36948_v2</Template>
  <TotalTime>2961</TotalTime>
  <Words>517</Words>
  <Application>Microsoft Office PowerPoint</Application>
  <PresentationFormat>Custom</PresentationFormat>
  <Paragraphs>144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ＭＳ Ｐゴシック</vt:lpstr>
      <vt:lpstr>Arial</vt:lpstr>
      <vt:lpstr>Arial Black</vt:lpstr>
      <vt:lpstr>Courier New</vt:lpstr>
      <vt:lpstr>Roboto Mono</vt:lpstr>
      <vt:lpstr>Wingdings</vt:lpstr>
      <vt:lpstr>BASTA_2016_Template_36948_v1</vt:lpstr>
      <vt:lpstr>Thomas Claudius Huber | Trivadis Services AG</vt:lpstr>
      <vt:lpstr>Agenda</vt:lpstr>
      <vt:lpstr>Warum TypeScript bzw. JavaScript?</vt:lpstr>
      <vt:lpstr>JavaScript Beliebtheit explodiert</vt:lpstr>
      <vt:lpstr>JavaScript Beliebtheit explodiert</vt:lpstr>
      <vt:lpstr>Was ist das Problem mit JavaScript?</vt:lpstr>
      <vt:lpstr>Das Problem mit JavaScript</vt:lpstr>
      <vt:lpstr>Problem 1: Kein Typ-System</vt:lpstr>
      <vt:lpstr>Problem 2: Unterstützung im Browser</vt:lpstr>
      <vt:lpstr>Standardisierung durch ECMA European Computer Manufacturers Association</vt:lpstr>
      <vt:lpstr>TypeScript: skalierendes JavaScript Perfekt für kleine, mittlere und grosse Applikationen</vt:lpstr>
      <vt:lpstr>Was ist TypeScript?</vt:lpstr>
      <vt:lpstr>Was sind die Vorteile mit TypeScript</vt:lpstr>
      <vt:lpstr>Standardisierung durch ECMA European Computer Manufacturers Association</vt:lpstr>
      <vt:lpstr>Die Umgebung aufsetzen</vt:lpstr>
      <vt:lpstr>Umgebung aufsetzen</vt:lpstr>
      <vt:lpstr>TypeScript installieren</vt:lpstr>
      <vt:lpstr>TypeScript einsetzen</vt:lpstr>
      <vt:lpstr>JavaScript-Version steuern</vt:lpstr>
      <vt:lpstr>tsconfig.json</vt:lpstr>
      <vt:lpstr>tsconfig.json</vt:lpstr>
      <vt:lpstr>Demo:  Einstieg in TypeScript</vt:lpstr>
      <vt:lpstr>Summary</vt:lpstr>
      <vt:lpstr>https://github.com/thomasclaudiushuber/Basta-TypeScript-Workshop  SLIDES:  https://github.com/thomasclaudiushuber/Basta-TypeScript-Workshop-Slides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Speaker | Company</dc:title>
  <dc:subject/>
  <dc:creator>Thomas Claudius Huber</dc:creator>
  <cp:keywords/>
  <dc:description/>
  <cp:lastModifiedBy>Thomas Claudius Huber</cp:lastModifiedBy>
  <cp:revision>148</cp:revision>
  <dcterms:created xsi:type="dcterms:W3CDTF">2016-09-15T06:58:14Z</dcterms:created>
  <dcterms:modified xsi:type="dcterms:W3CDTF">2018-09-23T22:27:53Z</dcterms:modified>
  <cp:category/>
</cp:coreProperties>
</file>

<file path=docProps/thumbnail.jpeg>
</file>